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7"/>
  </p:notesMasterIdLst>
  <p:sldIdLst>
    <p:sldId id="256" r:id="rId2"/>
    <p:sldId id="257" r:id="rId3"/>
    <p:sldId id="305" r:id="rId4"/>
    <p:sldId id="306" r:id="rId5"/>
    <p:sldId id="274" r:id="rId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A97574-15F9-4F0A-92E5-AA9F603FA719}">
  <a:tblStyle styleId="{3AA97574-15F9-4F0A-92E5-AA9F603FA7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hyperlink" Target="http://www.upgrad.com/blog/pca-in-machine-learn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IMAGE COMPRESSION USING PCA</a:t>
            </a:r>
            <a:endParaRPr dirty="0"/>
          </a:p>
        </p:txBody>
      </p:sp>
      <p:sp>
        <p:nvSpPr>
          <p:cNvPr id="163" name="Google Shape;163;p38"/>
          <p:cNvSpPr txBox="1">
            <a:spLocks noGrp="1"/>
          </p:cNvSpPr>
          <p:nvPr>
            <p:ph type="subTitle" idx="1"/>
          </p:nvPr>
        </p:nvSpPr>
        <p:spPr>
          <a:xfrm>
            <a:off x="2110050" y="3180245"/>
            <a:ext cx="4933688" cy="14346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Lucida Bright" panose="02040602050505020304" pitchFamily="18" charset="0"/>
              </a:rPr>
              <a:t>SANDEEP NEEMKAR - AM.EN.U4AIE20163 </a:t>
            </a:r>
          </a:p>
          <a:p>
            <a:pPr marL="0" lvl="0" indent="0" algn="ctr" rtl="0">
              <a:spcBef>
                <a:spcPts val="0"/>
              </a:spcBef>
              <a:spcAft>
                <a:spcPts val="0"/>
              </a:spcAft>
              <a:buNone/>
            </a:pPr>
            <a:r>
              <a:rPr lang="en-IN" dirty="0">
                <a:latin typeface="Lucida Bright" panose="02040602050505020304" pitchFamily="18" charset="0"/>
              </a:rPr>
              <a:t>VANAPALA BHARATH CHANDRA VARMA AM.EN.U4AIE20172 </a:t>
            </a:r>
          </a:p>
          <a:p>
            <a:pPr marL="0" lvl="0" indent="0" algn="ctr" rtl="0">
              <a:spcBef>
                <a:spcPts val="0"/>
              </a:spcBef>
              <a:spcAft>
                <a:spcPts val="0"/>
              </a:spcAft>
              <a:buNone/>
            </a:pPr>
            <a:r>
              <a:rPr lang="en-IN" dirty="0">
                <a:latin typeface="Lucida Bright" panose="02040602050505020304" pitchFamily="18" charset="0"/>
              </a:rPr>
              <a:t>N.MONEESH - AM.EN.U4AIE20150 </a:t>
            </a:r>
          </a:p>
          <a:p>
            <a:pPr marL="0" lvl="0" indent="0" algn="ctr" rtl="0">
              <a:spcBef>
                <a:spcPts val="0"/>
              </a:spcBef>
              <a:spcAft>
                <a:spcPts val="0"/>
              </a:spcAft>
              <a:buNone/>
            </a:pPr>
            <a:r>
              <a:rPr lang="en-IN" dirty="0">
                <a:latin typeface="Lucida Bright" panose="02040602050505020304" pitchFamily="18" charset="0"/>
              </a:rPr>
              <a:t>KUCHARLAPATI AKASH VARMA - AM.EN.U4AIE20141 </a:t>
            </a:r>
          </a:p>
          <a:p>
            <a:pPr marL="0" lvl="0" indent="0" algn="ctr" rtl="0">
              <a:spcBef>
                <a:spcPts val="0"/>
              </a:spcBef>
              <a:spcAft>
                <a:spcPts val="0"/>
              </a:spcAft>
              <a:buNone/>
            </a:pPr>
            <a:r>
              <a:rPr lang="en-IN" dirty="0">
                <a:latin typeface="Lucida Bright" panose="02040602050505020304" pitchFamily="18" charset="0"/>
              </a:rPr>
              <a:t>GANDHAM SAI RAM PAVAN - AM.EN.U4AIE20125.</a:t>
            </a:r>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t>GROUP 12</a:t>
            </a:r>
            <a:endParaRPr sz="2200" b="0" dirty="0">
              <a:latin typeface="Montserrat"/>
              <a:ea typeface="Montserrat"/>
              <a:cs typeface="Montserrat"/>
              <a:sym typeface="Montserra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MOTIVE OF OUR PROJECT</a:t>
            </a:r>
            <a:endParaRPr dirty="0"/>
          </a:p>
        </p:txBody>
      </p:sp>
      <p:sp>
        <p:nvSpPr>
          <p:cNvPr id="171" name="Google Shape;171;p39"/>
          <p:cNvSpPr txBox="1">
            <a:spLocks noGrp="1"/>
          </p:cNvSpPr>
          <p:nvPr>
            <p:ph type="body" idx="1"/>
          </p:nvPr>
        </p:nvSpPr>
        <p:spPr>
          <a:xfrm>
            <a:off x="731331" y="153177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lvl="0" algn="l" rtl="0">
              <a:spcBef>
                <a:spcPts val="0"/>
              </a:spcBef>
              <a:spcAft>
                <a:spcPts val="0"/>
              </a:spcAft>
              <a:buClr>
                <a:schemeClr val="accent1"/>
              </a:buClr>
              <a:buSzPts val="1150"/>
              <a:buFont typeface="Wingdings" panose="05000000000000000000" pitchFamily="2" charset="2"/>
              <a:buChar char="Ø"/>
            </a:pPr>
            <a:r>
              <a:rPr lang="en-US" dirty="0">
                <a:latin typeface="Lucida Bright" panose="02040602050505020304" pitchFamily="18" charset="0"/>
              </a:rPr>
              <a:t>Now a days many multimedia files like images or videos are circulated or sent in online way of mode. If the files sizes are too heavy then transmission of files will taking more amount of time for a user of decent internet signal , So to make the users more comfortable while transmission, we will be using image compression so that the size of that multimedia file will be reduced.</a:t>
            </a:r>
          </a:p>
          <a:p>
            <a:pPr marL="155575" lvl="0" indent="0" algn="l" rtl="0">
              <a:spcBef>
                <a:spcPts val="0"/>
              </a:spcBef>
              <a:spcAft>
                <a:spcPts val="0"/>
              </a:spcAft>
              <a:buClr>
                <a:schemeClr val="accent1"/>
              </a:buClr>
              <a:buSzPts val="1150"/>
              <a:buNone/>
            </a:pPr>
            <a:endParaRPr lang="en-US" dirty="0">
              <a:latin typeface="Lucida Bright" panose="02040602050505020304" pitchFamily="18" charset="0"/>
            </a:endParaRPr>
          </a:p>
          <a:p>
            <a:pPr lvl="0" algn="l" rtl="0">
              <a:spcBef>
                <a:spcPts val="0"/>
              </a:spcBef>
              <a:spcAft>
                <a:spcPts val="0"/>
              </a:spcAft>
              <a:buClr>
                <a:schemeClr val="accent1"/>
              </a:buClr>
              <a:buSzPts val="1150"/>
              <a:buFont typeface="Wingdings" panose="05000000000000000000" pitchFamily="2" charset="2"/>
              <a:buChar char="Ø"/>
            </a:pPr>
            <a:r>
              <a:rPr lang="en-US" dirty="0">
                <a:latin typeface="Lucida Bright" panose="02040602050505020304" pitchFamily="18" charset="0"/>
              </a:rPr>
              <a:t>For image compression there are many ways to do but in </a:t>
            </a:r>
            <a:r>
              <a:rPr lang="en-US">
                <a:latin typeface="Lucida Bright" panose="02040602050505020304" pitchFamily="18" charset="0"/>
              </a:rPr>
              <a:t>our </a:t>
            </a:r>
            <a:r>
              <a:rPr lang="en-US" dirty="0">
                <a:latin typeface="Lucida Bright" panose="02040602050505020304" pitchFamily="18" charset="0"/>
              </a:rPr>
              <a:t>P</a:t>
            </a:r>
            <a:r>
              <a:rPr lang="en-US">
                <a:latin typeface="Lucida Bright" panose="02040602050505020304" pitchFamily="18" charset="0"/>
              </a:rPr>
              <a:t>aper </a:t>
            </a:r>
            <a:r>
              <a:rPr lang="en-US" dirty="0">
                <a:latin typeface="Lucida Bright" panose="02040602050505020304" pitchFamily="18" charset="0"/>
              </a:rPr>
              <a:t>we are using Principal Component Analysis(PCA).</a:t>
            </a:r>
          </a:p>
          <a:p>
            <a:pPr marL="155575" lvl="0" indent="0" algn="l" rtl="0">
              <a:spcBef>
                <a:spcPts val="0"/>
              </a:spcBef>
              <a:spcAft>
                <a:spcPts val="0"/>
              </a:spcAft>
              <a:buClr>
                <a:schemeClr val="accent1"/>
              </a:buClr>
              <a:buSzPts val="1150"/>
              <a:buNone/>
            </a:pPr>
            <a:endParaRPr lang="en-US" dirty="0">
              <a:latin typeface="Lucida Bright" panose="02040602050505020304" pitchFamily="18" charset="0"/>
            </a:endParaRPr>
          </a:p>
          <a:p>
            <a:pPr lvl="0" algn="l" rtl="0">
              <a:spcBef>
                <a:spcPts val="0"/>
              </a:spcBef>
              <a:spcAft>
                <a:spcPts val="0"/>
              </a:spcAft>
              <a:buClr>
                <a:schemeClr val="accent1"/>
              </a:buClr>
              <a:buSzPts val="1150"/>
              <a:buFont typeface="Wingdings" panose="05000000000000000000" pitchFamily="2" charset="2"/>
              <a:buChar char="Ø"/>
            </a:pPr>
            <a:r>
              <a:rPr lang="en-US" dirty="0">
                <a:latin typeface="Lucida Bright" panose="02040602050505020304" pitchFamily="18" charset="0"/>
              </a:rPr>
              <a:t>The reason behind using pca is if we use any other techniques we need to compromise on model accuracy but using PCA will give good accuracy. The main idea of PCA is to reduce the variables in the dataset and preserve data as much as possible.</a:t>
            </a:r>
            <a:endParaRPr dirty="0">
              <a:latin typeface="Lucida Bright" panose="02040602050505020304" pitchFamily="18" charset="0"/>
            </a:endParaRPr>
          </a:p>
          <a:p>
            <a:pPr marL="0" lvl="0" indent="0" algn="l" rtl="0">
              <a:spcBef>
                <a:spcPts val="0"/>
              </a:spcBef>
              <a:spcAft>
                <a:spcPts val="1600"/>
              </a:spcAft>
              <a:buNone/>
            </a:pPr>
            <a:endParaRPr dirty="0"/>
          </a:p>
        </p:txBody>
      </p:sp>
      <p:cxnSp>
        <p:nvCxnSpPr>
          <p:cNvPr id="172" name="Google Shape;172;p39"/>
          <p:cNvCxnSpPr/>
          <p:nvPr/>
        </p:nvCxnSpPr>
        <p:spPr>
          <a:xfrm>
            <a:off x="1204794" y="9569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50A90-F9AB-4D49-82E0-90DB30DFC3E8}"/>
              </a:ext>
            </a:extLst>
          </p:cNvPr>
          <p:cNvSpPr>
            <a:spLocks noGrp="1"/>
          </p:cNvSpPr>
          <p:nvPr>
            <p:ph type="title"/>
          </p:nvPr>
        </p:nvSpPr>
        <p:spPr>
          <a:xfrm>
            <a:off x="124112" y="487887"/>
            <a:ext cx="5735700" cy="941400"/>
          </a:xfrm>
        </p:spPr>
        <p:txBody>
          <a:bodyPr/>
          <a:lstStyle/>
          <a:p>
            <a:r>
              <a:rPr lang="en-US" dirty="0"/>
              <a:t>METHODS IMPLEMENTED IN OUR PROJECT</a:t>
            </a:r>
            <a:br>
              <a:rPr lang="en-US" dirty="0"/>
            </a:br>
            <a:endParaRPr lang="en-IN" dirty="0"/>
          </a:p>
        </p:txBody>
      </p:sp>
      <p:sp>
        <p:nvSpPr>
          <p:cNvPr id="3" name="Text Placeholder 2">
            <a:extLst>
              <a:ext uri="{FF2B5EF4-FFF2-40B4-BE49-F238E27FC236}">
                <a16:creationId xmlns:a16="http://schemas.microsoft.com/office/drawing/2014/main" id="{D650F577-1645-4E42-9EEE-96D49D260DED}"/>
              </a:ext>
            </a:extLst>
          </p:cNvPr>
          <p:cNvSpPr>
            <a:spLocks noGrp="1"/>
          </p:cNvSpPr>
          <p:nvPr>
            <p:ph type="body" idx="1"/>
          </p:nvPr>
        </p:nvSpPr>
        <p:spPr>
          <a:xfrm>
            <a:off x="985950" y="1615713"/>
            <a:ext cx="7172100" cy="3039900"/>
          </a:xfrm>
        </p:spPr>
        <p:txBody>
          <a:bodyPr/>
          <a:lstStyle/>
          <a:p>
            <a:pPr>
              <a:buFont typeface="Wingdings" panose="05000000000000000000" pitchFamily="2" charset="2"/>
              <a:buChar char="Ø"/>
            </a:pPr>
            <a:r>
              <a:rPr lang="en-IN" sz="1600" b="0" i="0" dirty="0">
                <a:effectLst/>
                <a:latin typeface="Lucida Bright" panose="02040602050505020304" pitchFamily="18" charset="0"/>
              </a:rPr>
              <a:t>Taking the Data</a:t>
            </a:r>
            <a:br>
              <a:rPr lang="en-IN" sz="1600" b="0" i="0" dirty="0">
                <a:effectLst/>
                <a:latin typeface="Lucida Bright" panose="02040602050505020304" pitchFamily="18" charset="0"/>
              </a:rPr>
            </a:br>
            <a:endParaRPr lang="en-IN" sz="1600" b="0" i="0" dirty="0">
              <a:effectLst/>
              <a:latin typeface="Lucida Bright" panose="02040602050505020304" pitchFamily="18" charset="0"/>
            </a:endParaRPr>
          </a:p>
          <a:p>
            <a:pPr>
              <a:buFont typeface="Wingdings" panose="05000000000000000000" pitchFamily="2" charset="2"/>
              <a:buChar char="Ø"/>
            </a:pPr>
            <a:r>
              <a:rPr lang="en-IN" sz="1600" b="0" i="0" dirty="0">
                <a:effectLst/>
                <a:latin typeface="Lucida Bright" panose="02040602050505020304" pitchFamily="18" charset="0"/>
              </a:rPr>
              <a:t>Computing co-variance matrix</a:t>
            </a:r>
          </a:p>
          <a:p>
            <a:pPr marL="155575" indent="0">
              <a:buNone/>
            </a:pPr>
            <a:endParaRPr lang="en-IN" sz="1600" b="0" i="0" dirty="0">
              <a:effectLst/>
              <a:latin typeface="Lucida Bright" panose="02040602050505020304" pitchFamily="18" charset="0"/>
            </a:endParaRPr>
          </a:p>
          <a:p>
            <a:pPr>
              <a:buFont typeface="Wingdings" panose="05000000000000000000" pitchFamily="2" charset="2"/>
              <a:buChar char="Ø"/>
            </a:pPr>
            <a:r>
              <a:rPr lang="en-IN" sz="1600" b="0" i="0" dirty="0">
                <a:effectLst/>
                <a:latin typeface="Lucida Bright" panose="02040602050505020304" pitchFamily="18" charset="0"/>
              </a:rPr>
              <a:t>Calculating the Eigen vectors</a:t>
            </a:r>
          </a:p>
          <a:p>
            <a:pPr>
              <a:buFont typeface="Wingdings" panose="05000000000000000000" pitchFamily="2" charset="2"/>
              <a:buChar char="Ø"/>
            </a:pPr>
            <a:endParaRPr lang="en-IN" sz="1600" dirty="0">
              <a:latin typeface="Lucida Bright" panose="02040602050505020304" pitchFamily="18" charset="0"/>
            </a:endParaRPr>
          </a:p>
          <a:p>
            <a:pPr>
              <a:buFont typeface="Wingdings" panose="05000000000000000000" pitchFamily="2" charset="2"/>
              <a:buChar char="Ø"/>
            </a:pPr>
            <a:r>
              <a:rPr lang="en-US" sz="1600" b="0" i="0" dirty="0">
                <a:effectLst/>
                <a:latin typeface="Lucida Bright" panose="02040602050505020304" pitchFamily="18" charset="0"/>
              </a:rPr>
              <a:t>Choosing components and forming a feature vector</a:t>
            </a:r>
          </a:p>
          <a:p>
            <a:pPr>
              <a:buFont typeface="Wingdings" panose="05000000000000000000" pitchFamily="2" charset="2"/>
              <a:buChar char="Ø"/>
            </a:pPr>
            <a:endParaRPr lang="en-IN" sz="1600" b="0" i="0" dirty="0">
              <a:effectLst/>
              <a:latin typeface="Lucida Bright" panose="02040602050505020304" pitchFamily="18" charset="0"/>
            </a:endParaRPr>
          </a:p>
          <a:p>
            <a:pPr>
              <a:buFont typeface="Wingdings" panose="05000000000000000000" pitchFamily="2" charset="2"/>
              <a:buChar char="Ø"/>
            </a:pPr>
            <a:r>
              <a:rPr lang="en-US" sz="1600" b="0" i="0" dirty="0">
                <a:effectLst/>
                <a:latin typeface="Lucida Bright" panose="02040602050505020304" pitchFamily="18" charset="0"/>
              </a:rPr>
              <a:t>Reducing the dimensions of the data set</a:t>
            </a:r>
            <a:r>
              <a:rPr lang="en-US" sz="1200" b="0" i="0" dirty="0">
                <a:effectLst/>
                <a:latin typeface="Lucida Bright" panose="02040602050505020304" pitchFamily="18" charset="0"/>
              </a:rPr>
              <a:t>.</a:t>
            </a:r>
          </a:p>
          <a:p>
            <a:pPr>
              <a:buFont typeface="Wingdings" panose="05000000000000000000" pitchFamily="2" charset="2"/>
              <a:buChar char="Ø"/>
            </a:pPr>
            <a:endParaRPr lang="en-IN" b="0" i="0" dirty="0">
              <a:effectLst/>
              <a:latin typeface="Segoe UI" panose="020B0502040204020203" pitchFamily="34" charset="0"/>
            </a:endParaRPr>
          </a:p>
          <a:p>
            <a:pPr marL="155575" indent="0">
              <a:buNone/>
            </a:pPr>
            <a:endParaRPr lang="en-IN" dirty="0"/>
          </a:p>
        </p:txBody>
      </p:sp>
      <p:cxnSp>
        <p:nvCxnSpPr>
          <p:cNvPr id="4" name="Google Shape;172;p39">
            <a:extLst>
              <a:ext uri="{FF2B5EF4-FFF2-40B4-BE49-F238E27FC236}">
                <a16:creationId xmlns:a16="http://schemas.microsoft.com/office/drawing/2014/main" id="{A1736222-4744-4A3A-9ED0-9F2F2D06CE9B}"/>
              </a:ext>
            </a:extLst>
          </p:cNvPr>
          <p:cNvCxnSpPr>
            <a:cxnSpLocks/>
          </p:cNvCxnSpPr>
          <p:nvPr/>
        </p:nvCxnSpPr>
        <p:spPr>
          <a:xfrm>
            <a:off x="626150" y="1021241"/>
            <a:ext cx="428160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25488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A2327-B07C-45A4-9AF0-D03B1E21E2B3}"/>
              </a:ext>
            </a:extLst>
          </p:cNvPr>
          <p:cNvSpPr>
            <a:spLocks noGrp="1"/>
          </p:cNvSpPr>
          <p:nvPr>
            <p:ph type="title"/>
          </p:nvPr>
        </p:nvSpPr>
        <p:spPr/>
        <p:txBody>
          <a:bodyPr/>
          <a:lstStyle/>
          <a:p>
            <a:r>
              <a:rPr lang="en-IN" dirty="0"/>
              <a:t>RESULTS AND DISCUSSION</a:t>
            </a:r>
          </a:p>
        </p:txBody>
      </p:sp>
      <p:sp>
        <p:nvSpPr>
          <p:cNvPr id="3" name="Text Placeholder 2">
            <a:extLst>
              <a:ext uri="{FF2B5EF4-FFF2-40B4-BE49-F238E27FC236}">
                <a16:creationId xmlns:a16="http://schemas.microsoft.com/office/drawing/2014/main" id="{CC41E624-4333-4078-9B2F-7132C1B632E7}"/>
              </a:ext>
            </a:extLst>
          </p:cNvPr>
          <p:cNvSpPr>
            <a:spLocks noGrp="1"/>
          </p:cNvSpPr>
          <p:nvPr>
            <p:ph type="body" idx="1"/>
          </p:nvPr>
        </p:nvSpPr>
        <p:spPr>
          <a:xfrm>
            <a:off x="0" y="1871661"/>
            <a:ext cx="9144000" cy="2571425"/>
          </a:xfrm>
        </p:spPr>
        <p:txBody>
          <a:bodyPr/>
          <a:lstStyle/>
          <a:p>
            <a:pPr marL="155575" indent="0">
              <a:buNone/>
            </a:pPr>
            <a:r>
              <a:rPr lang="en-US" dirty="0"/>
              <a:t>                    RGB IMAGE                                                                     GREY SCALE (INPUT,4043)                                     COMPRESSED IMAGE(OUTPUT,20)</a:t>
            </a:r>
          </a:p>
          <a:p>
            <a:pPr marL="155575" indent="0">
              <a:buNone/>
            </a:pPr>
            <a:endParaRPr lang="en-US" dirty="0"/>
          </a:p>
        </p:txBody>
      </p:sp>
      <p:pic>
        <p:nvPicPr>
          <p:cNvPr id="7" name="Picture 6" descr="A picture containing cat, mammal, staring&#10;&#10;Description automatically generated">
            <a:extLst>
              <a:ext uri="{FF2B5EF4-FFF2-40B4-BE49-F238E27FC236}">
                <a16:creationId xmlns:a16="http://schemas.microsoft.com/office/drawing/2014/main" id="{72FDA529-60E3-49ED-B2FB-AFE15D1BBE3B}"/>
              </a:ext>
            </a:extLst>
          </p:cNvPr>
          <p:cNvPicPr>
            <a:picLocks noChangeAspect="1"/>
          </p:cNvPicPr>
          <p:nvPr/>
        </p:nvPicPr>
        <p:blipFill>
          <a:blip r:embed="rId2"/>
          <a:stretch>
            <a:fillRect/>
          </a:stretch>
        </p:blipFill>
        <p:spPr>
          <a:xfrm>
            <a:off x="92086" y="2265793"/>
            <a:ext cx="2928064" cy="1912693"/>
          </a:xfrm>
          <a:prstGeom prst="rect">
            <a:avLst/>
          </a:prstGeom>
        </p:spPr>
      </p:pic>
      <p:pic>
        <p:nvPicPr>
          <p:cNvPr id="9" name="Picture 8" descr="A person with a cigarette in the mouth&#10;&#10;Description automatically generated with low confidence">
            <a:extLst>
              <a:ext uri="{FF2B5EF4-FFF2-40B4-BE49-F238E27FC236}">
                <a16:creationId xmlns:a16="http://schemas.microsoft.com/office/drawing/2014/main" id="{6461AFF0-026C-4BEF-A230-F3B605426528}"/>
              </a:ext>
            </a:extLst>
          </p:cNvPr>
          <p:cNvPicPr>
            <a:picLocks noChangeAspect="1"/>
          </p:cNvPicPr>
          <p:nvPr/>
        </p:nvPicPr>
        <p:blipFill>
          <a:blip r:embed="rId3"/>
          <a:stretch>
            <a:fillRect/>
          </a:stretch>
        </p:blipFill>
        <p:spPr>
          <a:xfrm>
            <a:off x="3112236" y="2265793"/>
            <a:ext cx="2928062" cy="1912692"/>
          </a:xfrm>
          <a:prstGeom prst="rect">
            <a:avLst/>
          </a:prstGeom>
        </p:spPr>
      </p:pic>
      <p:pic>
        <p:nvPicPr>
          <p:cNvPr id="15" name="Picture 14" descr="A picture containing black&#10;&#10;Description automatically generated">
            <a:extLst>
              <a:ext uri="{FF2B5EF4-FFF2-40B4-BE49-F238E27FC236}">
                <a16:creationId xmlns:a16="http://schemas.microsoft.com/office/drawing/2014/main" id="{5463F7D6-C8DD-426A-A4F1-FF4EB366F159}"/>
              </a:ext>
            </a:extLst>
          </p:cNvPr>
          <p:cNvPicPr>
            <a:picLocks noChangeAspect="1"/>
          </p:cNvPicPr>
          <p:nvPr/>
        </p:nvPicPr>
        <p:blipFill>
          <a:blip r:embed="rId4"/>
          <a:stretch>
            <a:fillRect/>
          </a:stretch>
        </p:blipFill>
        <p:spPr>
          <a:xfrm>
            <a:off x="6173945" y="2265793"/>
            <a:ext cx="2928061" cy="1912691"/>
          </a:xfrm>
          <a:prstGeom prst="rect">
            <a:avLst/>
          </a:prstGeom>
        </p:spPr>
      </p:pic>
    </p:spTree>
    <p:extLst>
      <p:ext uri="{BB962C8B-B14F-4D97-AF65-F5344CB8AC3E}">
        <p14:creationId xmlns:p14="http://schemas.microsoft.com/office/powerpoint/2010/main" val="396304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896205" y="627157"/>
            <a:ext cx="5137275" cy="6640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dirty="0">
                <a:solidFill>
                  <a:schemeClr val="accent4"/>
                </a:solidFill>
              </a:rPr>
              <a:t>REFERENCES</a:t>
            </a:r>
            <a:endParaRPr sz="6600" dirty="0">
              <a:solidFill>
                <a:schemeClr val="accent4"/>
              </a:solidFill>
            </a:endParaRPr>
          </a:p>
        </p:txBody>
      </p:sp>
      <p:sp>
        <p:nvSpPr>
          <p:cNvPr id="1987" name="Google Shape;1987;p56"/>
          <p:cNvSpPr txBox="1">
            <a:spLocks noGrp="1"/>
          </p:cNvSpPr>
          <p:nvPr>
            <p:ph type="body" idx="1"/>
          </p:nvPr>
        </p:nvSpPr>
        <p:spPr>
          <a:xfrm>
            <a:off x="1571624" y="1576956"/>
            <a:ext cx="5786438" cy="3187925"/>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1600"/>
              </a:spcAft>
              <a:buFont typeface="Wingdings" panose="05000000000000000000" pitchFamily="2" charset="2"/>
              <a:buChar char="Ø"/>
            </a:pPr>
            <a:r>
              <a:rPr lang="en-US" sz="1200" dirty="0">
                <a:solidFill>
                  <a:schemeClr val="bg1"/>
                </a:solidFill>
                <a:latin typeface="Lucida Bright" panose="02040602050505020304" pitchFamily="18" charset="0"/>
              </a:rPr>
              <a:t>Arab, Abbas, et al. “Image Compression Using Principle Component Analysis.” Al-</a:t>
            </a:r>
            <a:r>
              <a:rPr lang="en-US" sz="1200" dirty="0" err="1">
                <a:solidFill>
                  <a:schemeClr val="bg1"/>
                </a:solidFill>
                <a:latin typeface="Lucida Bright" panose="02040602050505020304" pitchFamily="18" charset="0"/>
              </a:rPr>
              <a:t>Mustansiriyah</a:t>
            </a:r>
            <a:r>
              <a:rPr lang="en-US" sz="1200" dirty="0">
                <a:solidFill>
                  <a:schemeClr val="bg1"/>
                </a:solidFill>
                <a:latin typeface="Lucida Bright" panose="02040602050505020304" pitchFamily="18" charset="0"/>
              </a:rPr>
              <a:t> Journal of Science, vol. 29, no. 2, 2018, p. 141., doi:10.23851/mjs.v29i2.256.</a:t>
            </a:r>
          </a:p>
          <a:p>
            <a:pPr marL="285750" lvl="0" indent="-285750" algn="ctr" rtl="0">
              <a:spcBef>
                <a:spcPts val="0"/>
              </a:spcBef>
              <a:spcAft>
                <a:spcPts val="1600"/>
              </a:spcAft>
              <a:buFont typeface="Wingdings" panose="05000000000000000000" pitchFamily="2" charset="2"/>
              <a:buChar char="Ø"/>
            </a:pPr>
            <a:r>
              <a:rPr lang="pt-BR" sz="1200" dirty="0">
                <a:solidFill>
                  <a:schemeClr val="bg1"/>
                </a:solidFill>
                <a:latin typeface="Lucida Bright" panose="02040602050505020304" pitchFamily="18" charset="0"/>
              </a:rPr>
              <a:t>Santo, Rafael Do Espírito. “Principal Component Analysis Applied to Digital Image Compression.” Einstein (São Paulo), vol. 10, no. 2, 2012, pp. 135–139., doi:10.1590/s1679-45082012000200004.</a:t>
            </a:r>
          </a:p>
          <a:p>
            <a:pPr marL="285750" lvl="0" indent="-285750" algn="ctr" rtl="0">
              <a:spcBef>
                <a:spcPts val="0"/>
              </a:spcBef>
              <a:spcAft>
                <a:spcPts val="1600"/>
              </a:spcAft>
              <a:buFont typeface="Wingdings" panose="05000000000000000000" pitchFamily="2" charset="2"/>
              <a:buChar char="Ø"/>
            </a:pPr>
            <a:r>
              <a:rPr lang="en-US" sz="1200" dirty="0" err="1">
                <a:solidFill>
                  <a:schemeClr val="bg1"/>
                </a:solidFill>
                <a:latin typeface="Lucida Bright" panose="02040602050505020304" pitchFamily="18" charset="0"/>
              </a:rPr>
              <a:t>Pramoditha</a:t>
            </a:r>
            <a:r>
              <a:rPr lang="en-US" sz="1200" dirty="0">
                <a:solidFill>
                  <a:schemeClr val="bg1"/>
                </a:solidFill>
                <a:latin typeface="Lucida Bright" panose="02040602050505020304" pitchFamily="18" charset="0"/>
              </a:rPr>
              <a:t>, </a:t>
            </a:r>
            <a:r>
              <a:rPr lang="en-US" sz="1200" dirty="0" err="1">
                <a:solidFill>
                  <a:schemeClr val="bg1"/>
                </a:solidFill>
                <a:latin typeface="Lucida Bright" panose="02040602050505020304" pitchFamily="18" charset="0"/>
              </a:rPr>
              <a:t>Rukshan</a:t>
            </a:r>
            <a:r>
              <a:rPr lang="en-US" sz="1200" dirty="0">
                <a:solidFill>
                  <a:schemeClr val="bg1"/>
                </a:solidFill>
                <a:latin typeface="Lucida Bright" panose="02040602050505020304" pitchFamily="18" charset="0"/>
              </a:rPr>
              <a:t>. “Image Compression Using Principal Component Analysis (PCA).” Medium, Towards Data Science, 13 Apr. 2021, towardsdatascience.com/image-compression-using-principal-component-analysis-pca-253f26740a9f.</a:t>
            </a:r>
            <a:endParaRPr lang="pt-BR" sz="1200" dirty="0">
              <a:solidFill>
                <a:schemeClr val="bg1"/>
              </a:solidFill>
              <a:latin typeface="Lucida Bright" panose="02040602050505020304" pitchFamily="18" charset="0"/>
            </a:endParaRPr>
          </a:p>
          <a:p>
            <a:pPr marL="285750" lvl="0" indent="-285750" algn="ctr" rtl="0">
              <a:spcBef>
                <a:spcPts val="0"/>
              </a:spcBef>
              <a:spcAft>
                <a:spcPts val="1600"/>
              </a:spcAft>
              <a:buFont typeface="Wingdings" panose="05000000000000000000" pitchFamily="2" charset="2"/>
              <a:buChar char="Ø"/>
            </a:pPr>
            <a:r>
              <a:rPr lang="en-US" sz="1200" dirty="0">
                <a:solidFill>
                  <a:schemeClr val="bg1"/>
                </a:solidFill>
                <a:latin typeface="Lucida Bright" panose="02040602050505020304" pitchFamily="18" charset="0"/>
              </a:rPr>
              <a:t>“PCA in Machine Learning: Assumptions, Steps to Apply &amp;amp; Applications.” </a:t>
            </a:r>
            <a:r>
              <a:rPr lang="en-US" sz="1200" dirty="0" err="1">
                <a:solidFill>
                  <a:schemeClr val="bg1"/>
                </a:solidFill>
                <a:latin typeface="Lucida Bright" panose="02040602050505020304" pitchFamily="18" charset="0"/>
              </a:rPr>
              <a:t>UpGrad</a:t>
            </a:r>
            <a:r>
              <a:rPr lang="en-US" sz="1200" dirty="0">
                <a:solidFill>
                  <a:schemeClr val="bg1"/>
                </a:solidFill>
                <a:latin typeface="Lucida Bright" panose="02040602050505020304" pitchFamily="18" charset="0"/>
              </a:rPr>
              <a:t> Blog, 12 Nov. 2020, </a:t>
            </a:r>
            <a:r>
              <a:rPr lang="en-US" sz="1200" u="sng" dirty="0">
                <a:solidFill>
                  <a:schemeClr val="bg1"/>
                </a:solidFill>
                <a:latin typeface="Lucida Bright" panose="02040602050505020304" pitchFamily="18" charset="0"/>
                <a:hlinkClick r:id="rId3">
                  <a:extLst>
                    <a:ext uri="{A12FA001-AC4F-418D-AE19-62706E023703}">
                      <ahyp:hlinkClr xmlns:ahyp="http://schemas.microsoft.com/office/drawing/2018/hyperlinkcolor" val="tx"/>
                    </a:ext>
                  </a:extLst>
                </a:hlinkClick>
              </a:rPr>
              <a:t>www.upgrad.com/blog/pca-in-machine-learning/</a:t>
            </a:r>
            <a:r>
              <a:rPr lang="en-US" sz="1200" u="sng" dirty="0">
                <a:solidFill>
                  <a:schemeClr val="bg1"/>
                </a:solidFill>
                <a:latin typeface="Lucida Bright" panose="02040602050505020304" pitchFamily="18" charset="0"/>
              </a:rPr>
              <a:t>.</a:t>
            </a:r>
            <a:endParaRPr lang="pt-BR" sz="1200" u="sng" dirty="0">
              <a:solidFill>
                <a:schemeClr val="bg1"/>
              </a:solidFill>
              <a:latin typeface="Lucida Bright" panose="02040602050505020304" pitchFamily="18" charset="0"/>
            </a:endParaRPr>
          </a:p>
          <a:p>
            <a:pPr marL="285750" lvl="0" indent="-285750" algn="ctr" rtl="0">
              <a:spcBef>
                <a:spcPts val="0"/>
              </a:spcBef>
              <a:spcAft>
                <a:spcPts val="1600"/>
              </a:spcAft>
              <a:buFont typeface="Wingdings" panose="05000000000000000000" pitchFamily="2" charset="2"/>
              <a:buChar char="Ø"/>
            </a:pPr>
            <a:endParaRPr lang="en-US" sz="1400" dirty="0"/>
          </a:p>
          <a:p>
            <a:pPr marL="285750" lvl="0" indent="-285750" algn="ctr" rtl="0">
              <a:spcBef>
                <a:spcPts val="0"/>
              </a:spcBef>
              <a:spcAft>
                <a:spcPts val="1600"/>
              </a:spcAft>
              <a:buFont typeface="Wingdings" panose="05000000000000000000" pitchFamily="2" charset="2"/>
              <a:buChar char="Ø"/>
            </a:pPr>
            <a:endParaRPr dirty="0"/>
          </a:p>
        </p:txBody>
      </p:sp>
      <p:cxnSp>
        <p:nvCxnSpPr>
          <p:cNvPr id="1988" name="Google Shape;1988;p56"/>
          <p:cNvCxnSpPr>
            <a:cxnSpLocks/>
          </p:cNvCxnSpPr>
          <p:nvPr/>
        </p:nvCxnSpPr>
        <p:spPr>
          <a:xfrm>
            <a:off x="2433898" y="1116235"/>
            <a:ext cx="406188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400</Words>
  <Application>Microsoft Office PowerPoint</Application>
  <PresentationFormat>On-screen Show (16:9)</PresentationFormat>
  <Paragraphs>30</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Bright</vt:lpstr>
      <vt:lpstr>Montserrat</vt:lpstr>
      <vt:lpstr>Segoe UI</vt:lpstr>
      <vt:lpstr>Wingdings</vt:lpstr>
      <vt:lpstr>Futuristic Background by Slidesgo</vt:lpstr>
      <vt:lpstr>IMAGE COMPRESSION USING PCA</vt:lpstr>
      <vt:lpstr>MOTIVE OF OUR PROJECT</vt:lpstr>
      <vt:lpstr>METHODS IMPLEMENTED IN OUR PROJECT </vt:lpstr>
      <vt:lpstr>RESULTS AND DISCUSSION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12</dc:title>
  <cp:lastModifiedBy>N MONEESH - AM.EN.U4AIE20150</cp:lastModifiedBy>
  <cp:revision>4</cp:revision>
  <dcterms:modified xsi:type="dcterms:W3CDTF">2021-07-24T04:33:15Z</dcterms:modified>
</cp:coreProperties>
</file>